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7" r:id="rId2"/>
    <p:sldId id="274" r:id="rId3"/>
    <p:sldId id="278" r:id="rId4"/>
    <p:sldId id="276" r:id="rId5"/>
    <p:sldId id="263" r:id="rId6"/>
    <p:sldId id="275" r:id="rId7"/>
    <p:sldId id="258" r:id="rId8"/>
    <p:sldId id="267" r:id="rId9"/>
    <p:sldId id="257" r:id="rId10"/>
  </p:sldIdLst>
  <p:sldSz cx="18288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BB5"/>
    <a:srgbClr val="01C7FF"/>
    <a:srgbClr val="A3ABBD"/>
    <a:srgbClr val="3D4555"/>
    <a:srgbClr val="00508C"/>
    <a:srgbClr val="BF647C"/>
    <a:srgbClr val="A1AABD"/>
    <a:srgbClr val="00C49D"/>
    <a:srgbClr val="DBA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1"/>
    <p:restoredTop sz="94648"/>
  </p:normalViewPr>
  <p:slideViewPr>
    <p:cSldViewPr snapToGrid="0" snapToObjects="1">
      <p:cViewPr>
        <p:scale>
          <a:sx n="50" d="100"/>
          <a:sy n="50" d="100"/>
        </p:scale>
        <p:origin x="-5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244726"/>
            <a:ext cx="155448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7204076"/>
            <a:ext cx="13716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9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30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730250"/>
            <a:ext cx="394335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730250"/>
            <a:ext cx="1160145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6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5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3419479"/>
            <a:ext cx="157734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9178929"/>
            <a:ext cx="157734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6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3651250"/>
            <a:ext cx="77724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3651250"/>
            <a:ext cx="77724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6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730253"/>
            <a:ext cx="157734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3362326"/>
            <a:ext cx="7736680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5010150"/>
            <a:ext cx="7736680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3362326"/>
            <a:ext cx="777478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5010150"/>
            <a:ext cx="7774782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69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56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48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974853"/>
            <a:ext cx="92583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38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974853"/>
            <a:ext cx="92583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54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730253"/>
            <a:ext cx="157734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3651250"/>
            <a:ext cx="157734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8EB61-A503-674B-97AA-34B2173D8B5A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2712703"/>
            <a:ext cx="6172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DC9C-8596-1B42-BBE1-517EC5B8F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90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plant&#10;&#10;Description automatically generated">
            <a:extLst>
              <a:ext uri="{FF2B5EF4-FFF2-40B4-BE49-F238E27FC236}">
                <a16:creationId xmlns:a16="http://schemas.microsoft.com/office/drawing/2014/main" id="{C98D7189-7660-D355-1EC1-2990682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819" y="1303642"/>
            <a:ext cx="6496707" cy="2165569"/>
          </a:xfrm>
          <a:prstGeom prst="rect">
            <a:avLst/>
          </a:prstGeom>
        </p:spPr>
      </p:pic>
      <p:pic>
        <p:nvPicPr>
          <p:cNvPr id="95" name="Picture 9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FE639F4-9D47-311E-C652-E2D714B9F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2870" y="3591678"/>
            <a:ext cx="1997868" cy="1997868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8BCAD180-17DF-9456-64B3-00B8E866D168}"/>
              </a:ext>
            </a:extLst>
          </p:cNvPr>
          <p:cNvSpPr txBox="1"/>
          <p:nvPr/>
        </p:nvSpPr>
        <p:spPr>
          <a:xfrm>
            <a:off x="2735941" y="1561806"/>
            <a:ext cx="65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5693A1C-F88A-CDF6-B6FF-0C2CC34CA4AB}"/>
              </a:ext>
            </a:extLst>
          </p:cNvPr>
          <p:cNvSpPr txBox="1"/>
          <p:nvPr/>
        </p:nvSpPr>
        <p:spPr>
          <a:xfrm>
            <a:off x="2837374" y="3820882"/>
            <a:ext cx="65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dirty="0"/>
          </a:p>
        </p:txBody>
      </p:sp>
      <p:pic>
        <p:nvPicPr>
          <p:cNvPr id="92" name="Picture 91" descr="A picture containing text, measuring stick, antenna&#10;&#10;Description automatically generated">
            <a:extLst>
              <a:ext uri="{FF2B5EF4-FFF2-40B4-BE49-F238E27FC236}">
                <a16:creationId xmlns:a16="http://schemas.microsoft.com/office/drawing/2014/main" id="{4B9CDFFF-0AC3-2B46-7846-F0ACAD24E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3275" y="3578210"/>
            <a:ext cx="4703790" cy="201591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ED1F6DE0-63C5-FCBD-1AAB-65225FE045C2}"/>
              </a:ext>
            </a:extLst>
          </p:cNvPr>
          <p:cNvSpPr txBox="1"/>
          <p:nvPr/>
        </p:nvSpPr>
        <p:spPr>
          <a:xfrm>
            <a:off x="5029953" y="3441737"/>
            <a:ext cx="5577555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b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Field informed 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Lab acclimation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BEBC331-2C70-9C74-F75A-90D44C506EC7}"/>
              </a:ext>
            </a:extLst>
          </p:cNvPr>
          <p:cNvSpPr txBox="1"/>
          <p:nvPr/>
        </p:nvSpPr>
        <p:spPr>
          <a:xfrm>
            <a:off x="7117604" y="2765884"/>
            <a:ext cx="1850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1C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 test site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A51836C9-6F4F-A5D7-263B-2EAC771AFEA5}"/>
              </a:ext>
            </a:extLst>
          </p:cNvPr>
          <p:cNvSpPr txBox="1"/>
          <p:nvPr/>
        </p:nvSpPr>
        <p:spPr>
          <a:xfrm>
            <a:off x="3164332" y="3127397"/>
            <a:ext cx="1850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Site1</a:t>
            </a:r>
          </a:p>
        </p:txBody>
      </p:sp>
      <p:sp>
        <p:nvSpPr>
          <p:cNvPr id="107" name="Right Arrow 106">
            <a:extLst>
              <a:ext uri="{FF2B5EF4-FFF2-40B4-BE49-F238E27FC236}">
                <a16:creationId xmlns:a16="http://schemas.microsoft.com/office/drawing/2014/main" id="{731C489B-9501-622C-CC77-6A86350F4568}"/>
              </a:ext>
            </a:extLst>
          </p:cNvPr>
          <p:cNvSpPr/>
          <p:nvPr/>
        </p:nvSpPr>
        <p:spPr>
          <a:xfrm rot="5400000" flipV="1">
            <a:off x="3334377" y="3426382"/>
            <a:ext cx="280529" cy="345514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E7E9B95-419B-92C2-2CBA-51806B8AF551}"/>
              </a:ext>
            </a:extLst>
          </p:cNvPr>
          <p:cNvSpPr txBox="1"/>
          <p:nvPr/>
        </p:nvSpPr>
        <p:spPr>
          <a:xfrm>
            <a:off x="2735941" y="3828206"/>
            <a:ext cx="65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A4EEED7-549E-82C7-3BF6-96B5EE82265F}"/>
              </a:ext>
            </a:extLst>
          </p:cNvPr>
          <p:cNvSpPr txBox="1"/>
          <p:nvPr/>
        </p:nvSpPr>
        <p:spPr>
          <a:xfrm>
            <a:off x="2647967" y="6237738"/>
            <a:ext cx="65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DCBA1E5-44C4-0AE5-FC52-95C874CA9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3814" y="5577964"/>
            <a:ext cx="4703790" cy="1829252"/>
          </a:xfrm>
          <a:prstGeom prst="rect">
            <a:avLst/>
          </a:prstGeom>
        </p:spPr>
      </p:pic>
      <p:pic>
        <p:nvPicPr>
          <p:cNvPr id="6" name="Picture 5" descr="Pie chart&#10;&#10;Description automatically generated">
            <a:extLst>
              <a:ext uri="{FF2B5EF4-FFF2-40B4-BE49-F238E27FC236}">
                <a16:creationId xmlns:a16="http://schemas.microsoft.com/office/drawing/2014/main" id="{0124301C-0B30-123B-1BC3-362652E7AA4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979" t="17407" b="15910"/>
          <a:stretch/>
        </p:blipFill>
        <p:spPr>
          <a:xfrm>
            <a:off x="7256458" y="5715522"/>
            <a:ext cx="1424555" cy="16564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AE9E16-E346-454B-843E-167DE79124A6}"/>
              </a:ext>
            </a:extLst>
          </p:cNvPr>
          <p:cNvSpPr txBox="1"/>
          <p:nvPr/>
        </p:nvSpPr>
        <p:spPr>
          <a:xfrm>
            <a:off x="2735941" y="5790011"/>
            <a:ext cx="65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84EF7B-DAD7-0FDC-9777-666AF60B1423}"/>
              </a:ext>
            </a:extLst>
          </p:cNvPr>
          <p:cNvSpPr txBox="1"/>
          <p:nvPr/>
        </p:nvSpPr>
        <p:spPr>
          <a:xfrm>
            <a:off x="2735941" y="6853218"/>
            <a:ext cx="385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Field acclimatization</a:t>
            </a:r>
            <a:endParaRPr lang="en-US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F7ED19E8-2BC9-622C-E366-CAB20D42277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864" t="16907" r="14197" b="10679"/>
          <a:stretch/>
        </p:blipFill>
        <p:spPr>
          <a:xfrm>
            <a:off x="11210309" y="5898620"/>
            <a:ext cx="4371380" cy="2005055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9DC6347-8557-66F5-E9E5-DFA175145CC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125" t="17105" r="14198" b="10480"/>
          <a:stretch/>
        </p:blipFill>
        <p:spPr>
          <a:xfrm>
            <a:off x="11234143" y="1806014"/>
            <a:ext cx="4356897" cy="2005055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2B107254-F16F-A34F-9F98-BA4ADA38DC2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60" t="16906" r="14198" b="10679"/>
          <a:stretch/>
        </p:blipFill>
        <p:spPr>
          <a:xfrm>
            <a:off x="10892380" y="3808522"/>
            <a:ext cx="4703789" cy="20050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75F878-80EF-BB43-CBB4-1CC230C6904D}"/>
              </a:ext>
            </a:extLst>
          </p:cNvPr>
          <p:cNvSpPr txBox="1"/>
          <p:nvPr/>
        </p:nvSpPr>
        <p:spPr>
          <a:xfrm>
            <a:off x="13457440" y="3216935"/>
            <a:ext cx="2133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December 2019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A9CD55-8ADA-F58B-D222-16C6CB05E4B6}"/>
              </a:ext>
            </a:extLst>
          </p:cNvPr>
          <p:cNvSpPr txBox="1"/>
          <p:nvPr/>
        </p:nvSpPr>
        <p:spPr>
          <a:xfrm>
            <a:off x="13073066" y="7357949"/>
            <a:ext cx="2508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September 2020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B75501-EA54-A92C-1C72-81F8BBB2FAB8}"/>
              </a:ext>
            </a:extLst>
          </p:cNvPr>
          <p:cNvSpPr txBox="1"/>
          <p:nvPr/>
        </p:nvSpPr>
        <p:spPr>
          <a:xfrm>
            <a:off x="14214714" y="5315789"/>
            <a:ext cx="1381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May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051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EF61754-4E6F-0D09-E99A-AD539D63D9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25" t="16907" r="14198" b="10679"/>
          <a:stretch/>
        </p:blipFill>
        <p:spPr>
          <a:xfrm>
            <a:off x="10045822" y="489653"/>
            <a:ext cx="4356898" cy="2005055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A385C1BF-5F63-D26D-CABF-2D57C8D2D1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5" t="17105" r="14198" b="10679"/>
          <a:stretch/>
        </p:blipFill>
        <p:spPr>
          <a:xfrm>
            <a:off x="5604321" y="489653"/>
            <a:ext cx="4356897" cy="1999547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A18D9D3A-D375-5512-02E7-66ED65ECA5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06" r="14198" b="10679"/>
          <a:stretch/>
        </p:blipFill>
        <p:spPr>
          <a:xfrm>
            <a:off x="696842" y="484145"/>
            <a:ext cx="4751458" cy="20050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198552-3AF6-2A50-BDA2-93B4F1F59FFE}"/>
              </a:ext>
            </a:extLst>
          </p:cNvPr>
          <p:cNvSpPr txBox="1"/>
          <p:nvPr/>
        </p:nvSpPr>
        <p:spPr>
          <a:xfrm>
            <a:off x="7827618" y="1900574"/>
            <a:ext cx="2133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December 2019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52DB46-6D09-ABF9-26F9-65642BD20550}"/>
              </a:ext>
            </a:extLst>
          </p:cNvPr>
          <p:cNvSpPr txBox="1"/>
          <p:nvPr/>
        </p:nvSpPr>
        <p:spPr>
          <a:xfrm>
            <a:off x="11894097" y="1948982"/>
            <a:ext cx="2508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September 2020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64DDB-9DF3-D07F-B6C9-FE47C52C5F9E}"/>
              </a:ext>
            </a:extLst>
          </p:cNvPr>
          <p:cNvSpPr txBox="1"/>
          <p:nvPr/>
        </p:nvSpPr>
        <p:spPr>
          <a:xfrm>
            <a:off x="4066844" y="1991412"/>
            <a:ext cx="1381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May 2020</a:t>
            </a:r>
            <a:endParaRPr lang="en-US" dirty="0"/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1146F7FA-8491-44BD-E9D6-34F3501C2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435808"/>
              </p:ext>
            </p:extLst>
          </p:nvPr>
        </p:nvGraphicFramePr>
        <p:xfrm>
          <a:off x="618565" y="3384991"/>
          <a:ext cx="15245797" cy="56118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7981">
                  <a:extLst>
                    <a:ext uri="{9D8B030D-6E8A-4147-A177-3AD203B41FA5}">
                      <a16:colId xmlns:a16="http://schemas.microsoft.com/office/drawing/2014/main" val="2151966344"/>
                    </a:ext>
                  </a:extLst>
                </a:gridCol>
                <a:gridCol w="1865148">
                  <a:extLst>
                    <a:ext uri="{9D8B030D-6E8A-4147-A177-3AD203B41FA5}">
                      <a16:colId xmlns:a16="http://schemas.microsoft.com/office/drawing/2014/main" val="273881846"/>
                    </a:ext>
                  </a:extLst>
                </a:gridCol>
                <a:gridCol w="1963271">
                  <a:extLst>
                    <a:ext uri="{9D8B030D-6E8A-4147-A177-3AD203B41FA5}">
                      <a16:colId xmlns:a16="http://schemas.microsoft.com/office/drawing/2014/main" val="3511246573"/>
                    </a:ext>
                  </a:extLst>
                </a:gridCol>
                <a:gridCol w="1801906">
                  <a:extLst>
                    <a:ext uri="{9D8B030D-6E8A-4147-A177-3AD203B41FA5}">
                      <a16:colId xmlns:a16="http://schemas.microsoft.com/office/drawing/2014/main" val="175555044"/>
                    </a:ext>
                  </a:extLst>
                </a:gridCol>
                <a:gridCol w="2360114">
                  <a:extLst>
                    <a:ext uri="{9D8B030D-6E8A-4147-A177-3AD203B41FA5}">
                      <a16:colId xmlns:a16="http://schemas.microsoft.com/office/drawing/2014/main" val="222357338"/>
                    </a:ext>
                  </a:extLst>
                </a:gridCol>
                <a:gridCol w="1109227">
                  <a:extLst>
                    <a:ext uri="{9D8B030D-6E8A-4147-A177-3AD203B41FA5}">
                      <a16:colId xmlns:a16="http://schemas.microsoft.com/office/drawing/2014/main" val="1353578970"/>
                    </a:ext>
                  </a:extLst>
                </a:gridCol>
                <a:gridCol w="4488150">
                  <a:extLst>
                    <a:ext uri="{9D8B030D-6E8A-4147-A177-3AD203B41FA5}">
                      <a16:colId xmlns:a16="http://schemas.microsoft.com/office/drawing/2014/main" val="3750752498"/>
                    </a:ext>
                  </a:extLst>
                </a:gridCol>
              </a:tblGrid>
              <a:tr h="153872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 Min (mean +/- 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 Max </a:t>
                      </a:r>
                    </a:p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(mean +/- 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 Mean (mean +/- 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 ∆ </a:t>
                      </a:r>
                    </a:p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(mean +/- 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Recording time span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2915644"/>
                  </a:ext>
                </a:extLst>
              </a:tr>
              <a:tr h="8146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11.1 +/- 4.7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26.1 +/- 5.33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 +/- 4.36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 +/- 4.06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93565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2019-09-17 to 2021-07-05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6473492"/>
                  </a:ext>
                </a:extLst>
              </a:tr>
              <a:tr h="8146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15.2 +/- 1.54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28.6 +/- 2.71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21.2 +/- 1.75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13.4 +/- 2.48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2019-09-17 to 2019-09-26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170522"/>
                  </a:ext>
                </a:extLst>
              </a:tr>
              <a:tr h="8146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13.5 +/- 3.87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24.1 +/- 5.74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17.8 +/- 3.73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10.6 +/- 4.14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93216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2019-09-26 to 2021-07-05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833308"/>
                  </a:ext>
                </a:extLst>
              </a:tr>
              <a:tr h="8146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13.3 +/- 2.79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19.4 +/- 3.38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16.3 +/- 2.6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6.03 +/- 1.8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2019-09-17 to 2020-02-02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168264"/>
                  </a:ext>
                </a:extLst>
              </a:tr>
              <a:tr h="8146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14.6 +/- 3.15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20.3 +/- 4.28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17.1 +/- 3.15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5.74 +/- 2.05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30565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2021-07-06 to 2022-04-11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762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4479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3DA62E4-80EE-219D-B791-543F1A8E88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2" r="4872"/>
          <a:stretch/>
        </p:blipFill>
        <p:spPr bwMode="auto">
          <a:xfrm>
            <a:off x="7971690" y="3"/>
            <a:ext cx="7362095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BBC7A85-52A9-D231-DDE5-AB04D8EC1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487"/>
          <a:stretch/>
        </p:blipFill>
        <p:spPr bwMode="auto">
          <a:xfrm>
            <a:off x="6529753" y="0"/>
            <a:ext cx="1441937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E7BFEB9-8CEB-0BB5-621B-5BAA8D9CC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3627" y="1540608"/>
            <a:ext cx="5545014" cy="165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4B865912-0074-2593-2D6D-959FAE18D0FE}"/>
              </a:ext>
            </a:extLst>
          </p:cNvPr>
          <p:cNvSpPr/>
          <p:nvPr/>
        </p:nvSpPr>
        <p:spPr>
          <a:xfrm>
            <a:off x="8766468" y="1594338"/>
            <a:ext cx="4293040" cy="9120554"/>
          </a:xfrm>
          <a:custGeom>
            <a:avLst/>
            <a:gdLst>
              <a:gd name="connsiteX0" fmla="*/ 153148 w 4303118"/>
              <a:gd name="connsiteY0" fmla="*/ 0 h 9120554"/>
              <a:gd name="connsiteX1" fmla="*/ 12472 w 4303118"/>
              <a:gd name="connsiteY1" fmla="*/ 1430216 h 9120554"/>
              <a:gd name="connsiteX2" fmla="*/ 434502 w 4303118"/>
              <a:gd name="connsiteY2" fmla="*/ 3540370 h 9120554"/>
              <a:gd name="connsiteX3" fmla="*/ 1770933 w 4303118"/>
              <a:gd name="connsiteY3" fmla="*/ 5392616 h 9120554"/>
              <a:gd name="connsiteX4" fmla="*/ 2661887 w 4303118"/>
              <a:gd name="connsiteY4" fmla="*/ 5791200 h 9120554"/>
              <a:gd name="connsiteX5" fmla="*/ 3388718 w 4303118"/>
              <a:gd name="connsiteY5" fmla="*/ 7502770 h 9120554"/>
              <a:gd name="connsiteX6" fmla="*/ 4045210 w 4303118"/>
              <a:gd name="connsiteY6" fmla="*/ 8112370 h 9120554"/>
              <a:gd name="connsiteX7" fmla="*/ 3974872 w 4303118"/>
              <a:gd name="connsiteY7" fmla="*/ 8815754 h 9120554"/>
              <a:gd name="connsiteX8" fmla="*/ 4303118 w 4303118"/>
              <a:gd name="connsiteY8" fmla="*/ 9120554 h 9120554"/>
              <a:gd name="connsiteX0" fmla="*/ 180285 w 4330255"/>
              <a:gd name="connsiteY0" fmla="*/ 0 h 9120554"/>
              <a:gd name="connsiteX1" fmla="*/ 39609 w 4330255"/>
              <a:gd name="connsiteY1" fmla="*/ 1430216 h 9120554"/>
              <a:gd name="connsiteX2" fmla="*/ 180285 w 4330255"/>
              <a:gd name="connsiteY2" fmla="*/ 2719755 h 9120554"/>
              <a:gd name="connsiteX3" fmla="*/ 1798070 w 4330255"/>
              <a:gd name="connsiteY3" fmla="*/ 5392616 h 9120554"/>
              <a:gd name="connsiteX4" fmla="*/ 2689024 w 4330255"/>
              <a:gd name="connsiteY4" fmla="*/ 5791200 h 9120554"/>
              <a:gd name="connsiteX5" fmla="*/ 3415855 w 4330255"/>
              <a:gd name="connsiteY5" fmla="*/ 7502770 h 9120554"/>
              <a:gd name="connsiteX6" fmla="*/ 4072347 w 4330255"/>
              <a:gd name="connsiteY6" fmla="*/ 8112370 h 9120554"/>
              <a:gd name="connsiteX7" fmla="*/ 4002009 w 4330255"/>
              <a:gd name="connsiteY7" fmla="*/ 8815754 h 9120554"/>
              <a:gd name="connsiteX8" fmla="*/ 4330255 w 4330255"/>
              <a:gd name="connsiteY8" fmla="*/ 9120554 h 9120554"/>
              <a:gd name="connsiteX0" fmla="*/ 143070 w 4293040"/>
              <a:gd name="connsiteY0" fmla="*/ 0 h 9120554"/>
              <a:gd name="connsiteX1" fmla="*/ 2394 w 4293040"/>
              <a:gd name="connsiteY1" fmla="*/ 1430216 h 9120554"/>
              <a:gd name="connsiteX2" fmla="*/ 236854 w 4293040"/>
              <a:gd name="connsiteY2" fmla="*/ 2977662 h 9120554"/>
              <a:gd name="connsiteX3" fmla="*/ 1760855 w 4293040"/>
              <a:gd name="connsiteY3" fmla="*/ 5392616 h 9120554"/>
              <a:gd name="connsiteX4" fmla="*/ 2651809 w 4293040"/>
              <a:gd name="connsiteY4" fmla="*/ 5791200 h 9120554"/>
              <a:gd name="connsiteX5" fmla="*/ 3378640 w 4293040"/>
              <a:gd name="connsiteY5" fmla="*/ 7502770 h 9120554"/>
              <a:gd name="connsiteX6" fmla="*/ 4035132 w 4293040"/>
              <a:gd name="connsiteY6" fmla="*/ 8112370 h 9120554"/>
              <a:gd name="connsiteX7" fmla="*/ 3964794 w 4293040"/>
              <a:gd name="connsiteY7" fmla="*/ 8815754 h 9120554"/>
              <a:gd name="connsiteX8" fmla="*/ 4293040 w 4293040"/>
              <a:gd name="connsiteY8" fmla="*/ 9120554 h 9120554"/>
              <a:gd name="connsiteX0" fmla="*/ 143070 w 4293040"/>
              <a:gd name="connsiteY0" fmla="*/ 0 h 9120554"/>
              <a:gd name="connsiteX1" fmla="*/ 2394 w 4293040"/>
              <a:gd name="connsiteY1" fmla="*/ 1430216 h 9120554"/>
              <a:gd name="connsiteX2" fmla="*/ 236854 w 4293040"/>
              <a:gd name="connsiteY2" fmla="*/ 2977662 h 9120554"/>
              <a:gd name="connsiteX3" fmla="*/ 1526394 w 4293040"/>
              <a:gd name="connsiteY3" fmla="*/ 5134709 h 9120554"/>
              <a:gd name="connsiteX4" fmla="*/ 2651809 w 4293040"/>
              <a:gd name="connsiteY4" fmla="*/ 5791200 h 9120554"/>
              <a:gd name="connsiteX5" fmla="*/ 3378640 w 4293040"/>
              <a:gd name="connsiteY5" fmla="*/ 7502770 h 9120554"/>
              <a:gd name="connsiteX6" fmla="*/ 4035132 w 4293040"/>
              <a:gd name="connsiteY6" fmla="*/ 8112370 h 9120554"/>
              <a:gd name="connsiteX7" fmla="*/ 3964794 w 4293040"/>
              <a:gd name="connsiteY7" fmla="*/ 8815754 h 9120554"/>
              <a:gd name="connsiteX8" fmla="*/ 4293040 w 4293040"/>
              <a:gd name="connsiteY8" fmla="*/ 9120554 h 9120554"/>
              <a:gd name="connsiteX0" fmla="*/ 143070 w 4293040"/>
              <a:gd name="connsiteY0" fmla="*/ 0 h 9120554"/>
              <a:gd name="connsiteX1" fmla="*/ 2394 w 4293040"/>
              <a:gd name="connsiteY1" fmla="*/ 1430216 h 9120554"/>
              <a:gd name="connsiteX2" fmla="*/ 236854 w 4293040"/>
              <a:gd name="connsiteY2" fmla="*/ 2977662 h 9120554"/>
              <a:gd name="connsiteX3" fmla="*/ 776117 w 4293040"/>
              <a:gd name="connsiteY3" fmla="*/ 4103077 h 9120554"/>
              <a:gd name="connsiteX4" fmla="*/ 1526394 w 4293040"/>
              <a:gd name="connsiteY4" fmla="*/ 5134709 h 9120554"/>
              <a:gd name="connsiteX5" fmla="*/ 2651809 w 4293040"/>
              <a:gd name="connsiteY5" fmla="*/ 5791200 h 9120554"/>
              <a:gd name="connsiteX6" fmla="*/ 3378640 w 4293040"/>
              <a:gd name="connsiteY6" fmla="*/ 7502770 h 9120554"/>
              <a:gd name="connsiteX7" fmla="*/ 4035132 w 4293040"/>
              <a:gd name="connsiteY7" fmla="*/ 8112370 h 9120554"/>
              <a:gd name="connsiteX8" fmla="*/ 3964794 w 4293040"/>
              <a:gd name="connsiteY8" fmla="*/ 8815754 h 9120554"/>
              <a:gd name="connsiteX9" fmla="*/ 4293040 w 4293040"/>
              <a:gd name="connsiteY9" fmla="*/ 9120554 h 9120554"/>
              <a:gd name="connsiteX0" fmla="*/ 143070 w 4293040"/>
              <a:gd name="connsiteY0" fmla="*/ 0 h 9120554"/>
              <a:gd name="connsiteX1" fmla="*/ 2394 w 4293040"/>
              <a:gd name="connsiteY1" fmla="*/ 1430216 h 9120554"/>
              <a:gd name="connsiteX2" fmla="*/ 236854 w 4293040"/>
              <a:gd name="connsiteY2" fmla="*/ 2977662 h 9120554"/>
              <a:gd name="connsiteX3" fmla="*/ 940240 w 4293040"/>
              <a:gd name="connsiteY3" fmla="*/ 4196862 h 9120554"/>
              <a:gd name="connsiteX4" fmla="*/ 1526394 w 4293040"/>
              <a:gd name="connsiteY4" fmla="*/ 5134709 h 9120554"/>
              <a:gd name="connsiteX5" fmla="*/ 2651809 w 4293040"/>
              <a:gd name="connsiteY5" fmla="*/ 5791200 h 9120554"/>
              <a:gd name="connsiteX6" fmla="*/ 3378640 w 4293040"/>
              <a:gd name="connsiteY6" fmla="*/ 7502770 h 9120554"/>
              <a:gd name="connsiteX7" fmla="*/ 4035132 w 4293040"/>
              <a:gd name="connsiteY7" fmla="*/ 8112370 h 9120554"/>
              <a:gd name="connsiteX8" fmla="*/ 3964794 w 4293040"/>
              <a:gd name="connsiteY8" fmla="*/ 8815754 h 9120554"/>
              <a:gd name="connsiteX9" fmla="*/ 4293040 w 4293040"/>
              <a:gd name="connsiteY9" fmla="*/ 9120554 h 912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93040" h="9120554">
                <a:moveTo>
                  <a:pt x="143070" y="0"/>
                </a:moveTo>
                <a:cubicBezTo>
                  <a:pt x="49286" y="420077"/>
                  <a:pt x="-13237" y="933939"/>
                  <a:pt x="2394" y="1430216"/>
                </a:cubicBezTo>
                <a:cubicBezTo>
                  <a:pt x="18025" y="1926493"/>
                  <a:pt x="80546" y="2516554"/>
                  <a:pt x="236854" y="2977662"/>
                </a:cubicBezTo>
                <a:cubicBezTo>
                  <a:pt x="393162" y="3438770"/>
                  <a:pt x="725317" y="3837354"/>
                  <a:pt x="940240" y="4196862"/>
                </a:cubicBezTo>
                <a:cubicBezTo>
                  <a:pt x="1155163" y="4556370"/>
                  <a:pt x="1241133" y="4868986"/>
                  <a:pt x="1526394" y="5134709"/>
                </a:cubicBezTo>
                <a:cubicBezTo>
                  <a:pt x="1811655" y="5400432"/>
                  <a:pt x="2343101" y="5396523"/>
                  <a:pt x="2651809" y="5791200"/>
                </a:cubicBezTo>
                <a:cubicBezTo>
                  <a:pt x="2960517" y="6185877"/>
                  <a:pt x="3148086" y="7115908"/>
                  <a:pt x="3378640" y="7502770"/>
                </a:cubicBezTo>
                <a:cubicBezTo>
                  <a:pt x="3609194" y="7889632"/>
                  <a:pt x="3937440" y="7893539"/>
                  <a:pt x="4035132" y="8112370"/>
                </a:cubicBezTo>
                <a:cubicBezTo>
                  <a:pt x="4132824" y="8331201"/>
                  <a:pt x="3921809" y="8647723"/>
                  <a:pt x="3964794" y="8815754"/>
                </a:cubicBezTo>
                <a:cubicBezTo>
                  <a:pt x="4007779" y="8983785"/>
                  <a:pt x="4150409" y="9052169"/>
                  <a:pt x="4293040" y="9120554"/>
                </a:cubicBezTo>
              </a:path>
            </a:pathLst>
          </a:custGeom>
          <a:noFill/>
          <a:ln w="196850" cap="rnd">
            <a:solidFill>
              <a:srgbClr val="D4CBB5">
                <a:alpha val="60419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8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5F497D2B-3B41-2640-934F-C8F5BF436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39" r="38179"/>
          <a:stretch/>
        </p:blipFill>
        <p:spPr>
          <a:xfrm>
            <a:off x="7799776" y="7114150"/>
            <a:ext cx="1973694" cy="2891533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7703709F-6E1A-6446-A3D8-C8AFE39DA7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13" r="37583"/>
          <a:stretch/>
        </p:blipFill>
        <p:spPr>
          <a:xfrm>
            <a:off x="3755390" y="7102910"/>
            <a:ext cx="1998785" cy="289153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C2560956-EBE8-A740-BA03-3F67D1C4A5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046"/>
          <a:stretch/>
        </p:blipFill>
        <p:spPr>
          <a:xfrm>
            <a:off x="5758819" y="7102909"/>
            <a:ext cx="969959" cy="28915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DCA8AFA-EA56-7041-A0E6-807B2A890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939" y="7902930"/>
            <a:ext cx="320437" cy="15833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9B7F34-A8A5-654B-8F4F-66DDC515BE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500"/>
          <a:stretch/>
        </p:blipFill>
        <p:spPr>
          <a:xfrm>
            <a:off x="3190707" y="3762164"/>
            <a:ext cx="5855047" cy="321443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56D150-A2F2-B044-9FF3-3396CEA844D4}"/>
              </a:ext>
            </a:extLst>
          </p:cNvPr>
          <p:cNvSpPr/>
          <p:nvPr/>
        </p:nvSpPr>
        <p:spPr>
          <a:xfrm>
            <a:off x="4161081" y="4144220"/>
            <a:ext cx="132446" cy="2544845"/>
          </a:xfrm>
          <a:prstGeom prst="rect">
            <a:avLst/>
          </a:prstGeom>
          <a:solidFill>
            <a:schemeClr val="bg1">
              <a:lumMod val="85000"/>
              <a:alpha val="14421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FE66C52-63B9-944C-8251-30E46AA90361}"/>
              </a:ext>
            </a:extLst>
          </p:cNvPr>
          <p:cNvCxnSpPr>
            <a:cxnSpLocks/>
          </p:cNvCxnSpPr>
          <p:nvPr/>
        </p:nvCxnSpPr>
        <p:spPr>
          <a:xfrm>
            <a:off x="4348875" y="6689063"/>
            <a:ext cx="1313547" cy="5928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D7E470-E34D-4E44-B189-88855566E4B2}"/>
              </a:ext>
            </a:extLst>
          </p:cNvPr>
          <p:cNvCxnSpPr>
            <a:cxnSpLocks/>
          </p:cNvCxnSpPr>
          <p:nvPr/>
        </p:nvCxnSpPr>
        <p:spPr>
          <a:xfrm flipH="1">
            <a:off x="3916146" y="6689065"/>
            <a:ext cx="237872" cy="5861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8F5FA9EC-EEC5-B747-AFA3-0B3B8F7A39D7}"/>
              </a:ext>
            </a:extLst>
          </p:cNvPr>
          <p:cNvSpPr/>
          <p:nvPr/>
        </p:nvSpPr>
        <p:spPr>
          <a:xfrm>
            <a:off x="12246207" y="4400811"/>
            <a:ext cx="124425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BF647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HOT 27ºC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D61603-D77A-C64C-8CE9-0645C50B05DA}"/>
              </a:ext>
            </a:extLst>
          </p:cNvPr>
          <p:cNvSpPr/>
          <p:nvPr/>
        </p:nvSpPr>
        <p:spPr>
          <a:xfrm>
            <a:off x="12246207" y="4703320"/>
            <a:ext cx="148797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DBA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 22ºC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77E21-396B-F34C-8877-4547334A774C}"/>
              </a:ext>
            </a:extLst>
          </p:cNvPr>
          <p:cNvSpPr/>
          <p:nvPr/>
        </p:nvSpPr>
        <p:spPr>
          <a:xfrm>
            <a:off x="12246205" y="5034619"/>
            <a:ext cx="1693092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C49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MEDIUM 17ºC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DED7B75-986A-1646-BADE-7ABC3EE3417C}"/>
              </a:ext>
            </a:extLst>
          </p:cNvPr>
          <p:cNvSpPr/>
          <p:nvPr/>
        </p:nvSpPr>
        <p:spPr>
          <a:xfrm>
            <a:off x="12246205" y="5393437"/>
            <a:ext cx="1410964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COLD 12ºC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5FF271-6977-6C4A-8B4D-CB6CDBC9DD89}"/>
              </a:ext>
            </a:extLst>
          </p:cNvPr>
          <p:cNvSpPr/>
          <p:nvPr/>
        </p:nvSpPr>
        <p:spPr>
          <a:xfrm>
            <a:off x="11796959" y="6920703"/>
            <a:ext cx="257489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V1 17 - 27ºC </a:t>
            </a:r>
          </a:p>
          <a:p>
            <a:r>
              <a:rPr lang="en-US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Predictable, variable  </a:t>
            </a:r>
          </a:p>
          <a:p>
            <a:r>
              <a:rPr lang="en-US" sz="1400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=</a:t>
            </a:r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BF647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27ºC</a:t>
            </a:r>
          </a:p>
          <a:p>
            <a:r>
              <a:rPr lang="en-US" sz="1400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=</a:t>
            </a:r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DBA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22ºC</a:t>
            </a:r>
          </a:p>
          <a:p>
            <a:r>
              <a:rPr lang="en-US" sz="1400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 =</a:t>
            </a:r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00C49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17ºC</a:t>
            </a:r>
            <a:endParaRPr lang="en-US" sz="1400" b="1" dirty="0">
              <a:solidFill>
                <a:srgbClr val="00508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1C09CD4-FD0E-6742-95E6-2FC01814052C}"/>
              </a:ext>
            </a:extLst>
          </p:cNvPr>
          <p:cNvSpPr/>
          <p:nvPr/>
        </p:nvSpPr>
        <p:spPr>
          <a:xfrm>
            <a:off x="11796957" y="8381373"/>
            <a:ext cx="210833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V2 17 - 27ºC</a:t>
            </a:r>
          </a:p>
          <a:p>
            <a:r>
              <a:rPr lang="en-US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Irregular, variable</a:t>
            </a:r>
          </a:p>
          <a:p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 = </a:t>
            </a:r>
            <a:r>
              <a:rPr lang="en-US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32ºC</a:t>
            </a:r>
          </a:p>
          <a:p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= </a:t>
            </a:r>
            <a:r>
              <a:rPr lang="en-US" sz="1400" b="1" dirty="0">
                <a:solidFill>
                  <a:srgbClr val="DBA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22ºC</a:t>
            </a:r>
          </a:p>
          <a:p>
            <a:r>
              <a:rPr lang="en-US" sz="1400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 = </a:t>
            </a:r>
            <a:r>
              <a:rPr lang="en-US" sz="1400" b="1" dirty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12ºC</a:t>
            </a:r>
          </a:p>
          <a:p>
            <a:endParaRPr lang="en-US" b="1" u="sng" dirty="0">
              <a:solidFill>
                <a:srgbClr val="A1AAB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6FFF036-810C-184B-A2A6-AA4C5AC9CC96}"/>
              </a:ext>
            </a:extLst>
          </p:cNvPr>
          <p:cNvSpPr/>
          <p:nvPr/>
        </p:nvSpPr>
        <p:spPr>
          <a:xfrm>
            <a:off x="8038172" y="4144220"/>
            <a:ext cx="658862" cy="2544845"/>
          </a:xfrm>
          <a:prstGeom prst="rect">
            <a:avLst/>
          </a:prstGeom>
          <a:solidFill>
            <a:schemeClr val="bg1">
              <a:lumMod val="85000"/>
              <a:alpha val="14421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 descr="Chart&#10;&#10;Description automatically generated">
            <a:extLst>
              <a:ext uri="{FF2B5EF4-FFF2-40B4-BE49-F238E27FC236}">
                <a16:creationId xmlns:a16="http://schemas.microsoft.com/office/drawing/2014/main" id="{B41FC67A-FC06-3B45-96F4-13B3265C06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7629" y="3937627"/>
            <a:ext cx="2390688" cy="2732215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6F12EFC-863C-D740-AAA5-902BB674C815}"/>
              </a:ext>
            </a:extLst>
          </p:cNvPr>
          <p:cNvSpPr txBox="1"/>
          <p:nvPr/>
        </p:nvSpPr>
        <p:spPr>
          <a:xfrm>
            <a:off x="8019959" y="6264718"/>
            <a:ext cx="6770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FIELD</a:t>
            </a:r>
          </a:p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tests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7E1F78-1A50-DD4E-8053-FB962F921CDE}"/>
              </a:ext>
            </a:extLst>
          </p:cNvPr>
          <p:cNvSpPr txBox="1"/>
          <p:nvPr/>
        </p:nvSpPr>
        <p:spPr>
          <a:xfrm>
            <a:off x="10087984" y="3541804"/>
            <a:ext cx="3167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Laboratory acclimations</a:t>
            </a:r>
          </a:p>
        </p:txBody>
      </p:sp>
      <p:pic>
        <p:nvPicPr>
          <p:cNvPr id="59" name="Picture 58" descr="Chart, histogram&#10;&#10;Description automatically generated">
            <a:extLst>
              <a:ext uri="{FF2B5EF4-FFF2-40B4-BE49-F238E27FC236}">
                <a16:creationId xmlns:a16="http://schemas.microsoft.com/office/drawing/2014/main" id="{5E8E0039-9F06-2E4D-96EA-B8A221AC575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413" b="14639"/>
          <a:stretch/>
        </p:blipFill>
        <p:spPr>
          <a:xfrm>
            <a:off x="9969055" y="6895126"/>
            <a:ext cx="1828800" cy="1443785"/>
          </a:xfrm>
          <a:prstGeom prst="rect">
            <a:avLst/>
          </a:prstGeom>
        </p:spPr>
      </p:pic>
      <p:pic>
        <p:nvPicPr>
          <p:cNvPr id="61" name="Picture 60" descr="Chart&#10;&#10;Description automatically generated">
            <a:extLst>
              <a:ext uri="{FF2B5EF4-FFF2-40B4-BE49-F238E27FC236}">
                <a16:creationId xmlns:a16="http://schemas.microsoft.com/office/drawing/2014/main" id="{1F506440-D51B-D244-96C9-39C9734417E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193"/>
          <a:stretch/>
        </p:blipFill>
        <p:spPr>
          <a:xfrm>
            <a:off x="9969055" y="8326728"/>
            <a:ext cx="1828800" cy="167895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F8905ACA-FC32-5B47-B845-C2D85916842A}"/>
              </a:ext>
            </a:extLst>
          </p:cNvPr>
          <p:cNvSpPr txBox="1"/>
          <p:nvPr/>
        </p:nvSpPr>
        <p:spPr>
          <a:xfrm>
            <a:off x="4662161" y="3541804"/>
            <a:ext cx="4133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Field temperature acclimatization</a:t>
            </a:r>
          </a:p>
        </p:txBody>
      </p:sp>
      <p:sp>
        <p:nvSpPr>
          <p:cNvPr id="73" name="Right Arrow 72">
            <a:extLst>
              <a:ext uri="{FF2B5EF4-FFF2-40B4-BE49-F238E27FC236}">
                <a16:creationId xmlns:a16="http://schemas.microsoft.com/office/drawing/2014/main" id="{B69D5306-ABC9-534B-BD14-F68EEBF65B99}"/>
              </a:ext>
            </a:extLst>
          </p:cNvPr>
          <p:cNvSpPr/>
          <p:nvPr/>
        </p:nvSpPr>
        <p:spPr>
          <a:xfrm flipV="1">
            <a:off x="9453091" y="5235411"/>
            <a:ext cx="313129" cy="232445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94DA6E4-1FAC-0247-A955-142BCECB5BEF}"/>
              </a:ext>
            </a:extLst>
          </p:cNvPr>
          <p:cNvSpPr txBox="1"/>
          <p:nvPr/>
        </p:nvSpPr>
        <p:spPr>
          <a:xfrm rot="16200000">
            <a:off x="8516775" y="5162606"/>
            <a:ext cx="14109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FROM FIELD TO LABORATORY </a:t>
            </a:r>
            <a:endParaRPr lang="en-US" sz="1200" b="1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ABBCDA1B-0E89-714C-88A1-997AE141DBE8}"/>
              </a:ext>
            </a:extLst>
          </p:cNvPr>
          <p:cNvSpPr/>
          <p:nvPr/>
        </p:nvSpPr>
        <p:spPr>
          <a:xfrm flipV="1">
            <a:off x="7325066" y="8222688"/>
            <a:ext cx="313129" cy="232445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3120182-6BA3-1340-8300-D8F429F89D52}"/>
              </a:ext>
            </a:extLst>
          </p:cNvPr>
          <p:cNvSpPr txBox="1"/>
          <p:nvPr/>
        </p:nvSpPr>
        <p:spPr>
          <a:xfrm rot="16200000">
            <a:off x="6388750" y="8149883"/>
            <a:ext cx="14109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FROM FIELD TO LABORATORY </a:t>
            </a:r>
            <a:endParaRPr lang="en-US" sz="12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4A697D-01EB-744D-9592-FF375DF6D8DF}"/>
              </a:ext>
            </a:extLst>
          </p:cNvPr>
          <p:cNvSpPr txBox="1"/>
          <p:nvPr/>
        </p:nvSpPr>
        <p:spPr>
          <a:xfrm>
            <a:off x="11096919" y="4132606"/>
            <a:ext cx="213161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     night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03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52229060-6A61-0148-BCB6-FFB3968039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39" r="14698"/>
          <a:stretch/>
        </p:blipFill>
        <p:spPr>
          <a:xfrm>
            <a:off x="6534218" y="6870047"/>
            <a:ext cx="340633" cy="10693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6CFD94-B116-3F49-9C80-5E6783716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659" y="4139044"/>
            <a:ext cx="4816640" cy="25718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335801-FEFC-C140-BE86-0124080D9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751" y="8123269"/>
            <a:ext cx="2411937" cy="11982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F317CC-D8A3-884F-818A-7BEE74EC6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180" y="6869752"/>
            <a:ext cx="2300045" cy="101383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106D77-1234-7342-A7A1-5E55A39626AC}"/>
              </a:ext>
            </a:extLst>
          </p:cNvPr>
          <p:cNvCxnSpPr>
            <a:cxnSpLocks/>
          </p:cNvCxnSpPr>
          <p:nvPr/>
        </p:nvCxnSpPr>
        <p:spPr>
          <a:xfrm>
            <a:off x="4876883" y="5877231"/>
            <a:ext cx="1002206" cy="0"/>
          </a:xfrm>
          <a:prstGeom prst="line">
            <a:avLst/>
          </a:prstGeom>
          <a:ln w="38100">
            <a:solidFill>
              <a:srgbClr val="00C4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E22EF00-60CB-7647-A13A-5970CA382BCC}"/>
              </a:ext>
            </a:extLst>
          </p:cNvPr>
          <p:cNvCxnSpPr>
            <a:cxnSpLocks/>
          </p:cNvCxnSpPr>
          <p:nvPr/>
        </p:nvCxnSpPr>
        <p:spPr>
          <a:xfrm>
            <a:off x="6894410" y="6083709"/>
            <a:ext cx="1002206" cy="0"/>
          </a:xfrm>
          <a:prstGeom prst="line">
            <a:avLst/>
          </a:prstGeom>
          <a:ln w="38100">
            <a:solidFill>
              <a:srgbClr val="0050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734955F-240D-9A41-8402-C032F11C881D}"/>
              </a:ext>
            </a:extLst>
          </p:cNvPr>
          <p:cNvCxnSpPr>
            <a:cxnSpLocks/>
          </p:cNvCxnSpPr>
          <p:nvPr/>
        </p:nvCxnSpPr>
        <p:spPr>
          <a:xfrm>
            <a:off x="5691006" y="5424947"/>
            <a:ext cx="1002206" cy="0"/>
          </a:xfrm>
          <a:prstGeom prst="line">
            <a:avLst/>
          </a:prstGeom>
          <a:ln w="38100">
            <a:solidFill>
              <a:srgbClr val="DBA1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03A336-9599-AF46-AF0C-927B72FCF200}"/>
              </a:ext>
            </a:extLst>
          </p:cNvPr>
          <p:cNvCxnSpPr>
            <a:cxnSpLocks/>
          </p:cNvCxnSpPr>
          <p:nvPr/>
        </p:nvCxnSpPr>
        <p:spPr>
          <a:xfrm>
            <a:off x="5691006" y="5120147"/>
            <a:ext cx="1002206" cy="0"/>
          </a:xfrm>
          <a:prstGeom prst="line">
            <a:avLst/>
          </a:prstGeom>
          <a:ln w="38100">
            <a:solidFill>
              <a:srgbClr val="BF64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056D150-A2F2-B044-9FF3-3396CEA844D4}"/>
              </a:ext>
            </a:extLst>
          </p:cNvPr>
          <p:cNvSpPr/>
          <p:nvPr/>
        </p:nvSpPr>
        <p:spPr>
          <a:xfrm>
            <a:off x="4161081" y="4402396"/>
            <a:ext cx="169713" cy="1964114"/>
          </a:xfrm>
          <a:prstGeom prst="rect">
            <a:avLst/>
          </a:prstGeom>
          <a:solidFill>
            <a:schemeClr val="bg1">
              <a:lumMod val="85000"/>
              <a:alpha val="14421"/>
            </a:schemeClr>
          </a:solidFill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FE66C52-63B9-944C-8251-30E46AA90361}"/>
              </a:ext>
            </a:extLst>
          </p:cNvPr>
          <p:cNvCxnSpPr>
            <a:cxnSpLocks/>
          </p:cNvCxnSpPr>
          <p:nvPr/>
        </p:nvCxnSpPr>
        <p:spPr>
          <a:xfrm>
            <a:off x="4330794" y="6424022"/>
            <a:ext cx="369359" cy="5128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D7E470-E34D-4E44-B189-88855566E4B2}"/>
              </a:ext>
            </a:extLst>
          </p:cNvPr>
          <p:cNvCxnSpPr>
            <a:cxnSpLocks/>
          </p:cNvCxnSpPr>
          <p:nvPr/>
        </p:nvCxnSpPr>
        <p:spPr>
          <a:xfrm flipH="1">
            <a:off x="4082449" y="6424022"/>
            <a:ext cx="71571" cy="5128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0CDB506A-2873-C348-B166-2C8340354E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2687"/>
          <a:stretch/>
        </p:blipFill>
        <p:spPr>
          <a:xfrm>
            <a:off x="9144001" y="4098477"/>
            <a:ext cx="2300045" cy="2341377"/>
          </a:xfrm>
          <a:prstGeom prst="rect">
            <a:avLst/>
          </a:prstGeom>
        </p:spPr>
      </p:pic>
      <p:sp>
        <p:nvSpPr>
          <p:cNvPr id="33" name="Right Arrow 32">
            <a:extLst>
              <a:ext uri="{FF2B5EF4-FFF2-40B4-BE49-F238E27FC236}">
                <a16:creationId xmlns:a16="http://schemas.microsoft.com/office/drawing/2014/main" id="{1165E2D6-88E6-E741-8273-7BA4AB0F282B}"/>
              </a:ext>
            </a:extLst>
          </p:cNvPr>
          <p:cNvSpPr/>
          <p:nvPr/>
        </p:nvSpPr>
        <p:spPr>
          <a:xfrm flipV="1">
            <a:off x="8271589" y="4886196"/>
            <a:ext cx="313129" cy="232445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5FA9EC-EEC5-B747-AFA3-0B3B8F7A39D7}"/>
              </a:ext>
            </a:extLst>
          </p:cNvPr>
          <p:cNvSpPr/>
          <p:nvPr/>
        </p:nvSpPr>
        <p:spPr>
          <a:xfrm>
            <a:off x="11362323" y="4537865"/>
            <a:ext cx="124425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BF647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HOT 27ºC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D61603-D77A-C64C-8CE9-0645C50B05DA}"/>
              </a:ext>
            </a:extLst>
          </p:cNvPr>
          <p:cNvSpPr/>
          <p:nvPr/>
        </p:nvSpPr>
        <p:spPr>
          <a:xfrm>
            <a:off x="11363636" y="4838434"/>
            <a:ext cx="148797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DBA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 22ºC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77E21-396B-F34C-8877-4547334A774C}"/>
              </a:ext>
            </a:extLst>
          </p:cNvPr>
          <p:cNvSpPr/>
          <p:nvPr/>
        </p:nvSpPr>
        <p:spPr>
          <a:xfrm>
            <a:off x="11362322" y="5161635"/>
            <a:ext cx="1269899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C49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 17ºC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DED7B75-986A-1646-BADE-7ABC3EE3417C}"/>
              </a:ext>
            </a:extLst>
          </p:cNvPr>
          <p:cNvSpPr/>
          <p:nvPr/>
        </p:nvSpPr>
        <p:spPr>
          <a:xfrm>
            <a:off x="11362320" y="5520453"/>
            <a:ext cx="1410964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COLD 12ºC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5FF271-6977-6C4A-8B4D-CB6CDBC9DD89}"/>
              </a:ext>
            </a:extLst>
          </p:cNvPr>
          <p:cNvSpPr/>
          <p:nvPr/>
        </p:nvSpPr>
        <p:spPr>
          <a:xfrm>
            <a:off x="11417923" y="6703134"/>
            <a:ext cx="1372492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V1 17-27ºC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1C09CD4-FD0E-6742-95E6-2FC01814052C}"/>
              </a:ext>
            </a:extLst>
          </p:cNvPr>
          <p:cNvSpPr/>
          <p:nvPr/>
        </p:nvSpPr>
        <p:spPr>
          <a:xfrm>
            <a:off x="11362322" y="8150653"/>
            <a:ext cx="159210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V2 17-27ºC**</a:t>
            </a:r>
          </a:p>
          <a:p>
            <a:r>
              <a:rPr lang="en-US" sz="1400" i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irregular swings</a:t>
            </a:r>
          </a:p>
          <a:p>
            <a:endParaRPr lang="en-US" b="1" u="sng" dirty="0">
              <a:solidFill>
                <a:srgbClr val="A1AAB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C0062804-2C03-C142-AF4D-6DFD7DBA38E3}"/>
              </a:ext>
            </a:extLst>
          </p:cNvPr>
          <p:cNvSpPr/>
          <p:nvPr/>
        </p:nvSpPr>
        <p:spPr>
          <a:xfrm>
            <a:off x="8667730" y="4350293"/>
            <a:ext cx="649005" cy="1170160"/>
          </a:xfrm>
          <a:prstGeom prst="leftBrace">
            <a:avLst>
              <a:gd name="adj1" fmla="val 85420"/>
              <a:gd name="adj2" fmla="val 51712"/>
            </a:avLst>
          </a:prstGeom>
          <a:ln w="38100">
            <a:solidFill>
              <a:srgbClr val="3D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7E1F78-1A50-DD4E-8053-FB962F921CDE}"/>
              </a:ext>
            </a:extLst>
          </p:cNvPr>
          <p:cNvSpPr txBox="1"/>
          <p:nvPr/>
        </p:nvSpPr>
        <p:spPr>
          <a:xfrm>
            <a:off x="10003420" y="3879175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Laboratory acclimations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2675C-11B6-664A-AFBB-B194649945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4929"/>
          <a:stretch/>
        </p:blipFill>
        <p:spPr>
          <a:xfrm>
            <a:off x="9147760" y="6346320"/>
            <a:ext cx="2258018" cy="327120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177B51F-A2C5-A94B-BF8D-A0B01A3E3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861" y="7979615"/>
            <a:ext cx="1958832" cy="119828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D3C2B8A-19BD-9349-AD16-80830AD89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0244" y="6710853"/>
            <a:ext cx="1893661" cy="1013835"/>
          </a:xfrm>
          <a:prstGeom prst="rect">
            <a:avLst/>
          </a:prstGeom>
        </p:spPr>
      </p:pic>
      <p:pic>
        <p:nvPicPr>
          <p:cNvPr id="45" name="Picture 4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202D36A1-C4FB-7D41-B1FA-9B8B721481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39" r="14698"/>
          <a:stretch/>
        </p:blipFill>
        <p:spPr>
          <a:xfrm>
            <a:off x="6522897" y="8108519"/>
            <a:ext cx="340633" cy="1069383"/>
          </a:xfrm>
          <a:prstGeom prst="rect">
            <a:avLst/>
          </a:prstGeom>
        </p:spPr>
      </p:pic>
      <p:sp>
        <p:nvSpPr>
          <p:cNvPr id="46" name="Right Arrow 45">
            <a:extLst>
              <a:ext uri="{FF2B5EF4-FFF2-40B4-BE49-F238E27FC236}">
                <a16:creationId xmlns:a16="http://schemas.microsoft.com/office/drawing/2014/main" id="{0414AAC0-256C-2940-B066-6E08D0333375}"/>
              </a:ext>
            </a:extLst>
          </p:cNvPr>
          <p:cNvSpPr/>
          <p:nvPr/>
        </p:nvSpPr>
        <p:spPr>
          <a:xfrm flipV="1">
            <a:off x="7020037" y="8434998"/>
            <a:ext cx="313129" cy="232445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  <p:sp>
        <p:nvSpPr>
          <p:cNvPr id="47" name="Right Arrow 46">
            <a:extLst>
              <a:ext uri="{FF2B5EF4-FFF2-40B4-BE49-F238E27FC236}">
                <a16:creationId xmlns:a16="http://schemas.microsoft.com/office/drawing/2014/main" id="{76BFFCAC-EEE1-6A48-AB5C-18DE37193B40}"/>
              </a:ext>
            </a:extLst>
          </p:cNvPr>
          <p:cNvSpPr/>
          <p:nvPr/>
        </p:nvSpPr>
        <p:spPr>
          <a:xfrm flipV="1">
            <a:off x="7037525" y="7229011"/>
            <a:ext cx="313129" cy="232445"/>
          </a:xfrm>
          <a:prstGeom prst="rightArrow">
            <a:avLst/>
          </a:prstGeom>
          <a:solidFill>
            <a:srgbClr val="3D4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3D4555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06889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396153-1219-6E42-8D98-3D47EF68A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368800"/>
            <a:ext cx="7924800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619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F3F12FE-8F9D-2344-878D-A0D1FBE8FB40}"/>
              </a:ext>
            </a:extLst>
          </p:cNvPr>
          <p:cNvSpPr txBox="1">
            <a:spLocks/>
          </p:cNvSpPr>
          <p:nvPr/>
        </p:nvSpPr>
        <p:spPr>
          <a:xfrm>
            <a:off x="3650673" y="58446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LAB THERMAL TOLERANCE</a:t>
            </a:r>
          </a:p>
        </p:txBody>
      </p:sp>
    </p:spTree>
    <p:extLst>
      <p:ext uri="{BB962C8B-B14F-4D97-AF65-F5344CB8AC3E}">
        <p14:creationId xmlns:p14="http://schemas.microsoft.com/office/powerpoint/2010/main" val="983843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9BD8BE6D-1EB7-9043-81BA-BC6A75B25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84" y="3701190"/>
            <a:ext cx="6452789" cy="6452789"/>
          </a:xfrm>
          <a:prstGeom prst="rect">
            <a:avLst/>
          </a:prstGeom>
        </p:spPr>
      </p:pic>
      <p:pic>
        <p:nvPicPr>
          <p:cNvPr id="4" name="Picture 3" descr="Diagram&#10;&#10;Description automatically generated with low confidence">
            <a:extLst>
              <a:ext uri="{FF2B5EF4-FFF2-40B4-BE49-F238E27FC236}">
                <a16:creationId xmlns:a16="http://schemas.microsoft.com/office/drawing/2014/main" id="{1C2E9509-A67A-2845-B2F5-BAA8B7A47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25"/>
          <a:stretch/>
        </p:blipFill>
        <p:spPr>
          <a:xfrm>
            <a:off x="10958840" y="3784850"/>
            <a:ext cx="3845733" cy="6385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8FF0419-24C8-9C4C-A4CF-0325265AA0C2}"/>
              </a:ext>
            </a:extLst>
          </p:cNvPr>
          <p:cNvSpPr/>
          <p:nvPr/>
        </p:nvSpPr>
        <p:spPr>
          <a:xfrm>
            <a:off x="3125283" y="4024569"/>
            <a:ext cx="124425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BF647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HOT 27ºC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E2F354E-9D56-7B40-9A13-A1263383D197}"/>
              </a:ext>
            </a:extLst>
          </p:cNvPr>
          <p:cNvSpPr/>
          <p:nvPr/>
        </p:nvSpPr>
        <p:spPr>
          <a:xfrm>
            <a:off x="3125282" y="5026055"/>
            <a:ext cx="1487971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DBA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WARM 22ºC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31BAA1-671F-D043-8484-D056E6E00344}"/>
              </a:ext>
            </a:extLst>
          </p:cNvPr>
          <p:cNvSpPr/>
          <p:nvPr/>
        </p:nvSpPr>
        <p:spPr>
          <a:xfrm>
            <a:off x="3125282" y="6018919"/>
            <a:ext cx="1269899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C49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 17ºC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F4DA36-8C48-124A-8057-19030A20A363}"/>
              </a:ext>
            </a:extLst>
          </p:cNvPr>
          <p:cNvSpPr/>
          <p:nvPr/>
        </p:nvSpPr>
        <p:spPr>
          <a:xfrm>
            <a:off x="3125281" y="7080072"/>
            <a:ext cx="1410964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COLD 12ºC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F0678A-422B-D04E-B96D-410F866EBF2B}"/>
              </a:ext>
            </a:extLst>
          </p:cNvPr>
          <p:cNvSpPr/>
          <p:nvPr/>
        </p:nvSpPr>
        <p:spPr>
          <a:xfrm>
            <a:off x="3125280" y="8081558"/>
            <a:ext cx="1372492" cy="560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3D45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V1 17-27ºC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153775-DD96-9041-BCF1-1ED22A838B44}"/>
              </a:ext>
            </a:extLst>
          </p:cNvPr>
          <p:cNvSpPr/>
          <p:nvPr/>
        </p:nvSpPr>
        <p:spPr>
          <a:xfrm>
            <a:off x="3125282" y="9153038"/>
            <a:ext cx="159210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V2 17-27ºC**</a:t>
            </a:r>
          </a:p>
          <a:p>
            <a:r>
              <a:rPr lang="en-US" sz="1400" i="1" dirty="0">
                <a:solidFill>
                  <a:srgbClr val="A1AA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irregular swings</a:t>
            </a:r>
          </a:p>
          <a:p>
            <a:endParaRPr lang="en-US" b="1" u="sng" dirty="0">
              <a:solidFill>
                <a:srgbClr val="A1AAB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691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7E90DD4E-6CA7-8C41-AE83-BC7D7B86FE5D}"/>
              </a:ext>
            </a:extLst>
          </p:cNvPr>
          <p:cNvPicPr/>
          <p:nvPr/>
        </p:nvPicPr>
        <p:blipFill rotWithShape="1">
          <a:blip r:embed="rId2"/>
          <a:srcRect t="15750" r="12691" b="25350"/>
          <a:stretch/>
        </p:blipFill>
        <p:spPr>
          <a:xfrm>
            <a:off x="8137756" y="4345837"/>
            <a:ext cx="6341845" cy="2633870"/>
          </a:xfrm>
          <a:prstGeom prst="rect">
            <a:avLst/>
          </a:prstGeom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190B37F-A5B4-6B47-BCF1-44CBB1C7D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983" y="7053470"/>
            <a:ext cx="5934616" cy="2373845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8E63C7B-1E20-EA41-8A10-570A2CB68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069" y="4786246"/>
            <a:ext cx="4460687" cy="446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283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3467</TotalTime>
  <Words>245</Words>
  <Application>Microsoft Macintosh PowerPoint</Application>
  <PresentationFormat>Custom</PresentationFormat>
  <Paragraphs>96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Krista Kraskura</dc:creator>
  <cp:lastModifiedBy>Krista Kraskura</cp:lastModifiedBy>
  <cp:revision>476</cp:revision>
  <dcterms:created xsi:type="dcterms:W3CDTF">2021-08-16T01:02:14Z</dcterms:created>
  <dcterms:modified xsi:type="dcterms:W3CDTF">2023-02-22T21:48:50Z</dcterms:modified>
</cp:coreProperties>
</file>

<file path=docProps/thumbnail.jpeg>
</file>